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9" r:id="rId2"/>
    <p:sldId id="257" r:id="rId3"/>
    <p:sldId id="268" r:id="rId4"/>
    <p:sldId id="267" r:id="rId5"/>
    <p:sldId id="265" r:id="rId6"/>
    <p:sldId id="274" r:id="rId7"/>
    <p:sldId id="266" r:id="rId8"/>
    <p:sldId id="273" r:id="rId9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5049" autoAdjust="0"/>
    <p:restoredTop sz="94660"/>
  </p:normalViewPr>
  <p:slideViewPr>
    <p:cSldViewPr>
      <p:cViewPr varScale="1">
        <p:scale>
          <a:sx n="63" d="100"/>
          <a:sy n="63" d="100"/>
        </p:scale>
        <p:origin x="-126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線接點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標題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16" name="日期版面配置區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2011/11/22</a:t>
            </a:fld>
            <a:endParaRPr lang="zh-TW" altLang="en-US"/>
          </a:p>
        </p:txBody>
      </p:sp>
      <p:sp>
        <p:nvSpPr>
          <p:cNvPr id="2" name="頁尾版面配置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2011/11/22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2011/11/22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標題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27" name="內容版面配置區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5" name="日期版面配置區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2011/11/22</a:t>
            </a:fld>
            <a:endParaRPr lang="zh-TW" altLang="en-US"/>
          </a:p>
        </p:txBody>
      </p:sp>
      <p:sp>
        <p:nvSpPr>
          <p:cNvPr id="19" name="頁尾版面配置區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16" name="投影片編號版面配置區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區段標題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線接點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字版面配置區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19" name="日期版面配置區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2011/11/22</a:t>
            </a:fld>
            <a:endParaRPr lang="zh-TW" altLang="en-US"/>
          </a:p>
        </p:txBody>
      </p:sp>
      <p:sp>
        <p:nvSpPr>
          <p:cNvPr id="11" name="頁尾版面配置區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6" name="投影片編號版面配置區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標題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標題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4" name="內容版面配置區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1" name="日期版面配置區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2011/11/22</a:t>
            </a:fld>
            <a:endParaRPr lang="zh-TW" altLang="en-US"/>
          </a:p>
        </p:txBody>
      </p:sp>
      <p:sp>
        <p:nvSpPr>
          <p:cNvPr id="10" name="頁尾版面配置區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1" name="投影片編號版面配置區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標題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3" name="文字版面配置區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25" name="文字版面配置區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8" name="內容版面配置區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2011/11/22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1" name="直線接點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標題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2" name="日期版面配置區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2011/11/22</a:t>
            </a:fld>
            <a:endParaRPr lang="zh-TW" altLang="en-US"/>
          </a:p>
        </p:txBody>
      </p:sp>
      <p:sp>
        <p:nvSpPr>
          <p:cNvPr id="21" name="頁尾版面配置區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2011/11/22</a:t>
            </a:fld>
            <a:endParaRPr lang="zh-TW" altLang="en-US"/>
          </a:p>
        </p:txBody>
      </p:sp>
      <p:sp>
        <p:nvSpPr>
          <p:cNvPr id="24" name="頁尾版面配置區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線接點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標題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26" name="文字版面配置區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14" name="內容版面配置區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5" name="日期版面配置區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2011/11/22</a:t>
            </a:fld>
            <a:endParaRPr lang="zh-TW" altLang="en-US"/>
          </a:p>
        </p:txBody>
      </p:sp>
      <p:sp>
        <p:nvSpPr>
          <p:cNvPr id="29" name="頁尾版面配置區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圖片版面配置區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2011/11/22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1" name="投影片編號版面配置區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7" name="標題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26" name="文字版面配置區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線接點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字版面配置區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1" name="日期版面配置區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BEAD13-0566-4C6C-97E7-55F17F24B09F}" type="datetimeFigureOut">
              <a:rPr lang="zh-TW" altLang="en-US" smtClean="0"/>
              <a:pPr/>
              <a:t>2011/11/22</a:t>
            </a:fld>
            <a:endParaRPr lang="zh-TW" altLang="en-US"/>
          </a:p>
        </p:txBody>
      </p:sp>
      <p:sp>
        <p:nvSpPr>
          <p:cNvPr id="28" name="頁尾版面配置區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0" name="標題版面配置區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直線接點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線接點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NlPWDEA2D7k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NlPWDEA2D7k" TargetMode="External"/><Relationship Id="rId2" Type="http://schemas.openxmlformats.org/officeDocument/2006/relationships/hyperlink" Target="http://www.youtube.com/watch?v=UMD5gQZ1sLI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57158" y="1643050"/>
            <a:ext cx="8272466" cy="2714644"/>
          </a:xfrm>
        </p:spPr>
        <p:txBody>
          <a:bodyPr>
            <a:normAutofit fontScale="90000"/>
          </a:bodyPr>
          <a:lstStyle/>
          <a:p>
            <a:pPr algn="ctr"/>
            <a:r>
              <a:rPr lang="zh-TW" altLang="en-US" sz="6700" b="1" dirty="0" smtClean="0">
                <a:latin typeface="標楷體" pitchFamily="65" charset="-120"/>
                <a:ea typeface="標楷體" pitchFamily="65" charset="-120"/>
              </a:rPr>
              <a:t>小說課</a:t>
            </a:r>
            <a:r>
              <a:rPr lang="en-US" altLang="zh-TW" sz="6700" b="1" dirty="0" smtClean="0">
                <a:latin typeface="標楷體" pitchFamily="65" charset="-120"/>
                <a:ea typeface="標楷體" pitchFamily="65" charset="-120"/>
              </a:rPr>
              <a:t>-</a:t>
            </a:r>
            <a:r>
              <a:rPr lang="zh-TW" altLang="en-US" sz="6700" b="1" dirty="0" smtClean="0">
                <a:latin typeface="標楷體" pitchFamily="65" charset="-120"/>
                <a:ea typeface="標楷體" pitchFamily="65" charset="-120"/>
              </a:rPr>
              <a:t>折磨讀者的秘密</a:t>
            </a:r>
            <a:r>
              <a:rPr lang="en-US" altLang="zh-TW" sz="6700" b="1" dirty="0" smtClean="0"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6700" b="1" dirty="0" smtClean="0">
                <a:latin typeface="標楷體" pitchFamily="65" charset="-120"/>
                <a:ea typeface="標楷體" pitchFamily="65" charset="-120"/>
              </a:rPr>
            </a:br>
            <a:r>
              <a:rPr lang="en-US" altLang="zh-TW" sz="5600" b="1" dirty="0" smtClean="0"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5600" b="1" dirty="0" smtClean="0">
                <a:latin typeface="標楷體" pitchFamily="65" charset="-120"/>
                <a:ea typeface="標楷體" pitchFamily="65" charset="-120"/>
              </a:rPr>
            </a:br>
            <a:r>
              <a:rPr lang="zh-TW" altLang="en-US" sz="5600" b="1" dirty="0" smtClean="0">
                <a:latin typeface="標楷體" pitchFamily="65" charset="-120"/>
                <a:ea typeface="標楷體" pitchFamily="65" charset="-120"/>
              </a:rPr>
              <a:t>性格決定命運</a:t>
            </a:r>
            <a:endParaRPr lang="zh-TW" altLang="en-US" sz="5600" b="1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2928926" y="5357826"/>
            <a:ext cx="5786478" cy="681030"/>
          </a:xfrm>
        </p:spPr>
        <p:txBody>
          <a:bodyPr>
            <a:noAutofit/>
          </a:bodyPr>
          <a:lstStyle/>
          <a:p>
            <a:pPr algn="r"/>
            <a:r>
              <a:rPr lang="zh-TW" altLang="en-US" sz="2800" dirty="0" smtClean="0"/>
              <a:t>參考資料：國語日報  許榮哲</a:t>
            </a:r>
            <a:r>
              <a:rPr lang="en-US" altLang="zh-TW" sz="2800" dirty="0" smtClean="0"/>
              <a:t>/</a:t>
            </a:r>
            <a:r>
              <a:rPr lang="zh-TW" altLang="en-US" sz="2800" dirty="0" smtClean="0"/>
              <a:t>著</a:t>
            </a:r>
            <a:endParaRPr lang="zh-TW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71472" y="785794"/>
            <a:ext cx="8058152" cy="1143008"/>
          </a:xfrm>
        </p:spPr>
        <p:txBody>
          <a:bodyPr>
            <a:normAutofit fontScale="90000"/>
          </a:bodyPr>
          <a:lstStyle/>
          <a:p>
            <a:pPr algn="ctr"/>
            <a:r>
              <a:rPr lang="zh-TW" altLang="en-US" sz="5000" b="1" dirty="0" smtClean="0"/>
              <a:t>外在面貌 </a:t>
            </a:r>
            <a:r>
              <a:rPr lang="en-US" altLang="zh-TW" sz="5000" b="1" dirty="0" smtClean="0"/>
              <a:t>vs.</a:t>
            </a:r>
            <a:r>
              <a:rPr lang="zh-TW" altLang="en-US" sz="5000" b="1" dirty="0" smtClean="0"/>
              <a:t> 內在</a:t>
            </a:r>
            <a:r>
              <a:rPr lang="zh-TW" altLang="en-US" sz="5000" b="1" dirty="0" smtClean="0"/>
              <a:t>面貌</a:t>
            </a:r>
            <a:r>
              <a:rPr lang="en-US" altLang="zh-TW" sz="5600" b="1" dirty="0" smtClean="0"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5600" b="1" dirty="0" smtClean="0">
                <a:latin typeface="標楷體" pitchFamily="65" charset="-120"/>
                <a:ea typeface="標楷體" pitchFamily="65" charset="-120"/>
              </a:rPr>
            </a:br>
            <a:endParaRPr lang="zh-TW" altLang="en-US" sz="4400" b="1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714348" y="2214554"/>
            <a:ext cx="7929618" cy="2357454"/>
          </a:xfrm>
        </p:spPr>
        <p:txBody>
          <a:bodyPr>
            <a:noAutofit/>
          </a:bodyPr>
          <a:lstStyle/>
          <a:p>
            <a:pPr algn="l"/>
            <a:r>
              <a:rPr lang="zh-TW" altLang="en-US" sz="4000" dirty="0" smtClean="0"/>
              <a:t>「</a:t>
            </a:r>
            <a:r>
              <a:rPr lang="zh-TW" altLang="en-US" sz="4000" dirty="0" smtClean="0"/>
              <a:t>現在的年輕人哪，都不會寫作，它們寫的小說千篇一律都是</a:t>
            </a:r>
            <a:r>
              <a:rPr lang="en-US" altLang="zh-TW" sz="4000" dirty="0" smtClean="0"/>
              <a:t>『</a:t>
            </a:r>
            <a:r>
              <a:rPr lang="zh-TW" altLang="en-US" sz="4000" dirty="0" smtClean="0"/>
              <a:t>兩個面貌模糊的人在一個空曠的地方對話</a:t>
            </a:r>
            <a:r>
              <a:rPr lang="en-US" altLang="zh-TW" sz="4000" dirty="0" smtClean="0"/>
              <a:t>』</a:t>
            </a:r>
            <a:r>
              <a:rPr lang="zh-TW" altLang="en-US" sz="4000" dirty="0" smtClean="0"/>
              <a:t>。」</a:t>
            </a:r>
            <a:endParaRPr lang="zh-TW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273209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TW" altLang="en-US" sz="4200" dirty="0" smtClean="0"/>
              <a:t>   </a:t>
            </a:r>
            <a:r>
              <a:rPr lang="zh-TW" altLang="en-US" sz="3600" dirty="0" smtClean="0">
                <a:latin typeface="標楷體" pitchFamily="65" charset="-120"/>
                <a:ea typeface="標楷體" pitchFamily="65" charset="-120"/>
              </a:rPr>
              <a:t>當小說人物面臨命運的抉擇時，性格變會自動跳出來，在前方引領，走向必然之路。</a:t>
            </a:r>
            <a:endParaRPr lang="zh-TW" altLang="en-US" sz="36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2357422" y="428604"/>
            <a:ext cx="47149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5400" b="1" dirty="0" smtClean="0"/>
              <a:t>性格決定命運</a:t>
            </a:r>
            <a:endParaRPr lang="zh-TW" altLang="en-US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357158" y="1428736"/>
            <a:ext cx="8286808" cy="3357586"/>
          </a:xfrm>
        </p:spPr>
        <p:txBody>
          <a:bodyPr>
            <a:noAutofit/>
          </a:bodyPr>
          <a:lstStyle/>
          <a:p>
            <a:r>
              <a:rPr lang="zh-TW" altLang="en-US" sz="3000" b="1" dirty="0" smtClean="0"/>
              <a:t>文字：</a:t>
            </a:r>
            <a:endParaRPr lang="en-US" altLang="zh-TW" sz="3000" b="1" dirty="0" smtClean="0"/>
          </a:p>
          <a:p>
            <a:r>
              <a:rPr lang="zh-TW" altLang="en-US" sz="2800" dirty="0" smtClean="0"/>
              <a:t>曹操因為刺殺董卓失敗，和謀士陳宮逃到他父親的結義兄弟呂伯奢家裡。呂伯奢為了款待曹操特地到隔壁村子買酒，這時，天性多疑的曹操聽到後院有磨刀的聲音，而且還有人說「先把他綁起來，然後再殺」。曹操一聽，決定先下手為強，衝出去見人就殺，直到殺光呂伯奢家人之後，才看到廚房裡綁著一頭活豬</a:t>
            </a:r>
            <a:r>
              <a:rPr lang="en-US" altLang="zh-TW" sz="2800" dirty="0" smtClean="0"/>
              <a:t>……..…</a:t>
            </a:r>
            <a:endParaRPr lang="zh-TW" altLang="en-US" sz="2800" dirty="0"/>
          </a:p>
        </p:txBody>
      </p:sp>
      <p:sp>
        <p:nvSpPr>
          <p:cNvPr id="9" name="標題 8"/>
          <p:cNvSpPr>
            <a:spLocks noGrp="1"/>
          </p:cNvSpPr>
          <p:nvPr>
            <p:ph type="ctrTitle"/>
          </p:nvPr>
        </p:nvSpPr>
        <p:spPr>
          <a:xfrm>
            <a:off x="428596" y="5000636"/>
            <a:ext cx="8458200" cy="928694"/>
          </a:xfrm>
        </p:spPr>
        <p:txBody>
          <a:bodyPr>
            <a:normAutofit fontScale="90000"/>
          </a:bodyPr>
          <a:lstStyle/>
          <a:p>
            <a:r>
              <a:rPr lang="zh-TW" altLang="en-US" b="1" u="sng" dirty="0" smtClean="0">
                <a:solidFill>
                  <a:srgbClr val="C00000"/>
                </a:solidFill>
              </a:rPr>
              <a:t>想想看：曹操是怎麼樣的一個 人？</a:t>
            </a:r>
            <a:r>
              <a:rPr lang="en-US" altLang="zh-TW" b="1" u="sng" dirty="0" smtClean="0">
                <a:solidFill>
                  <a:srgbClr val="C00000"/>
                </a:solidFill>
              </a:rPr>
              <a:t/>
            </a:r>
            <a:br>
              <a:rPr lang="en-US" altLang="zh-TW" b="1" u="sng" dirty="0" smtClean="0">
                <a:solidFill>
                  <a:srgbClr val="C00000"/>
                </a:solidFill>
              </a:rPr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endParaRPr lang="zh-TW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57158" y="642918"/>
            <a:ext cx="77867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3200" b="1" dirty="0" smtClean="0">
                <a:solidFill>
                  <a:srgbClr val="002060"/>
                </a:solidFill>
                <a:latin typeface="標楷體" pitchFamily="65" charset="-120"/>
                <a:ea typeface="標楷體" pitchFamily="65" charset="-120"/>
              </a:rPr>
              <a:t>影片：</a:t>
            </a:r>
            <a:r>
              <a:rPr lang="zh-TW" altLang="en-US" sz="3200" b="1" dirty="0" smtClean="0">
                <a:solidFill>
                  <a:srgbClr val="002060"/>
                </a:solidFill>
                <a:latin typeface="標楷體" pitchFamily="65" charset="-120"/>
                <a:ea typeface="標楷體" pitchFamily="65" charset="-120"/>
                <a:hlinkClick r:id="rId2"/>
              </a:rPr>
              <a:t>曹操與呂伯奢</a:t>
            </a:r>
            <a:r>
              <a:rPr lang="zh-TW" altLang="en-US" sz="3200" b="1" dirty="0" smtClean="0">
                <a:solidFill>
                  <a:srgbClr val="00206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1200" b="1" dirty="0" smtClean="0">
                <a:solidFill>
                  <a:srgbClr val="002060"/>
                </a:solidFill>
                <a:latin typeface="標楷體" pitchFamily="65" charset="-120"/>
                <a:ea typeface="標楷體" pitchFamily="65" charset="-120"/>
              </a:rPr>
              <a:t>(5:06~7:48)</a:t>
            </a:r>
            <a:endParaRPr lang="zh-TW" altLang="en-US" sz="1200" b="1" dirty="0">
              <a:solidFill>
                <a:srgbClr val="002060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0034" y="5715016"/>
            <a:ext cx="59650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dirty="0" err="1" smtClean="0"/>
              <a:t>Ans</a:t>
            </a:r>
            <a:r>
              <a:rPr lang="en-US" altLang="zh-TW" sz="2400" dirty="0" smtClean="0"/>
              <a:t> : </a:t>
            </a:r>
            <a:r>
              <a:rPr lang="zh-TW" altLang="en-US" sz="2400" dirty="0" smtClean="0"/>
              <a:t>多疑、自私、奸詐</a:t>
            </a:r>
            <a:r>
              <a:rPr lang="en-US" altLang="zh-TW" sz="2400" dirty="0" smtClean="0"/>
              <a:t>…</a:t>
            </a:r>
            <a:r>
              <a:rPr lang="zh-TW" altLang="en-US" sz="2400" dirty="0" smtClean="0"/>
              <a:t>還有一點點恐怖</a:t>
            </a:r>
            <a:r>
              <a:rPr lang="en-US" altLang="zh-TW" sz="2400" dirty="0" smtClean="0"/>
              <a:t>…</a:t>
            </a:r>
            <a:endParaRPr lang="zh-TW" altLang="en-US" sz="24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57158" y="3357562"/>
            <a:ext cx="8786842" cy="785818"/>
          </a:xfrm>
        </p:spPr>
        <p:txBody>
          <a:bodyPr>
            <a:normAutofit fontScale="90000"/>
          </a:bodyPr>
          <a:lstStyle/>
          <a:p>
            <a:r>
              <a:rPr lang="zh-TW" altLang="en-US" b="1" u="sng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想想看：曹操會走哪一條路？</a:t>
            </a:r>
            <a:r>
              <a:rPr lang="en-US" altLang="zh-TW" b="1" dirty="0" smtClean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b="1" dirty="0" smtClean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</a:rPr>
            </a:br>
            <a:endParaRPr lang="zh-TW" altLang="en-US" b="1" dirty="0" smtClean="0">
              <a:solidFill>
                <a:schemeClr val="tx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285860"/>
            <a:ext cx="8858280" cy="1803400"/>
          </a:xfrm>
        </p:spPr>
        <p:txBody>
          <a:bodyPr/>
          <a:lstStyle/>
          <a:p>
            <a:pPr algn="just">
              <a:buNone/>
            </a:pPr>
            <a:r>
              <a:rPr lang="zh-TW" altLang="en-US" dirty="0" smtClean="0"/>
              <a:t>   赤壁大敗後，曹操有如喪家之犬逃到一個雙叉路口。眼前一條大路，一條小路，大路風平浪靜，小路烽煙四起。</a:t>
            </a:r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1500166" y="357166"/>
            <a:ext cx="63579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4000" b="1" dirty="0" smtClean="0"/>
              <a:t>性格如何決定命運？</a:t>
            </a:r>
            <a:endParaRPr lang="zh-TW" altLang="en-US" sz="4000" b="1" dirty="0"/>
          </a:p>
        </p:txBody>
      </p:sp>
      <p:sp>
        <p:nvSpPr>
          <p:cNvPr id="6" name="矩形 5"/>
          <p:cNvSpPr/>
          <p:nvPr/>
        </p:nvSpPr>
        <p:spPr>
          <a:xfrm>
            <a:off x="357158" y="3929066"/>
            <a:ext cx="85011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800" b="1" dirty="0" err="1" smtClean="0">
                <a:latin typeface="標楷體" pitchFamily="65" charset="-120"/>
                <a:ea typeface="標楷體" pitchFamily="65" charset="-120"/>
              </a:rPr>
              <a:t>Ans</a:t>
            </a:r>
            <a:r>
              <a:rPr lang="en-US" altLang="zh-TW" sz="2800" b="1" dirty="0" smtClean="0">
                <a:latin typeface="標楷體" pitchFamily="65" charset="-120"/>
                <a:ea typeface="標楷體" pitchFamily="65" charset="-120"/>
              </a:rPr>
              <a:t>:</a:t>
            </a:r>
            <a:r>
              <a:rPr lang="zh-TW" altLang="en-US" sz="2800" b="1" dirty="0" smtClean="0">
                <a:latin typeface="標楷體" pitchFamily="65" charset="-120"/>
                <a:ea typeface="標楷體" pitchFamily="65" charset="-120"/>
              </a:rPr>
              <a:t> 故事接下來是這樣的，小兵問曹操，該走哪一條路，曹操說「實有有虛，虛中有實」，曹操信心滿滿的走進可疑的小路。</a:t>
            </a:r>
            <a:endParaRPr lang="zh-TW" altLang="en-US" sz="2800" dirty="0"/>
          </a:p>
        </p:txBody>
      </p:sp>
      <p:sp>
        <p:nvSpPr>
          <p:cNvPr id="7" name="文字方塊 6"/>
          <p:cNvSpPr txBox="1"/>
          <p:nvPr/>
        </p:nvSpPr>
        <p:spPr>
          <a:xfrm>
            <a:off x="428596" y="5429264"/>
            <a:ext cx="50720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b="1" dirty="0" smtClean="0">
                <a:latin typeface="標楷體" pitchFamily="65" charset="-120"/>
                <a:ea typeface="標楷體" pitchFamily="65" charset="-120"/>
              </a:rPr>
              <a:t>影片：</a:t>
            </a:r>
            <a:r>
              <a:rPr lang="zh-TW" altLang="en-US" sz="3200" b="1" dirty="0" smtClean="0">
                <a:latin typeface="標楷體" pitchFamily="65" charset="-120"/>
                <a:ea typeface="標楷體" pitchFamily="65" charset="-120"/>
                <a:hlinkClick r:id="rId2"/>
              </a:rPr>
              <a:t>曹操敗走華容道</a:t>
            </a:r>
            <a:endParaRPr lang="zh-TW" altLang="en-US" sz="3200" b="1" dirty="0" smtClean="0">
              <a:latin typeface="標楷體" pitchFamily="65" charset="-120"/>
              <a:ea typeface="標楷體" pitchFamily="65" charset="-120"/>
              <a:hlinkClick r:id="rId3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wall001.com/cartoon/jimmy_leftright/mxxx01/ml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</p:spPr>
      </p:pic>
      <p:sp>
        <p:nvSpPr>
          <p:cNvPr id="4" name="文字方塊 3"/>
          <p:cNvSpPr txBox="1"/>
          <p:nvPr/>
        </p:nvSpPr>
        <p:spPr>
          <a:xfrm>
            <a:off x="1214414" y="1643050"/>
            <a:ext cx="6929486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5400" b="1" dirty="0" smtClean="0"/>
              <a:t>性格決定命運的</a:t>
            </a:r>
            <a:r>
              <a:rPr lang="zh-TW" altLang="en-US" sz="5400" b="1" dirty="0" smtClean="0"/>
              <a:t>例子</a:t>
            </a:r>
            <a:endParaRPr lang="en-US" altLang="zh-TW" sz="5400" b="1" dirty="0" smtClean="0"/>
          </a:p>
          <a:p>
            <a:pPr algn="ctr"/>
            <a:endParaRPr lang="en-US" altLang="zh-TW" sz="4400" b="1" dirty="0" smtClean="0"/>
          </a:p>
          <a:p>
            <a:pPr algn="ctr"/>
            <a:r>
              <a:rPr lang="en-US" altLang="zh-TW" sz="4400" b="1" dirty="0" smtClean="0"/>
              <a:t>-- </a:t>
            </a:r>
            <a:r>
              <a:rPr lang="zh-TW" altLang="en-US" sz="4400" b="1" dirty="0" smtClean="0"/>
              <a:t>計程車司機 </a:t>
            </a:r>
            <a:r>
              <a:rPr lang="en-US" altLang="zh-TW" sz="4400" b="1" dirty="0" smtClean="0"/>
              <a:t>--</a:t>
            </a:r>
            <a:endParaRPr lang="zh-TW" alt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5857916" cy="1214446"/>
          </a:xfrm>
        </p:spPr>
        <p:txBody>
          <a:bodyPr>
            <a:normAutofit/>
          </a:bodyPr>
          <a:lstStyle/>
          <a:p>
            <a:r>
              <a:rPr lang="zh-TW" altLang="en-US" b="1" u="sng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故事：計程車</a:t>
            </a:r>
            <a:r>
              <a:rPr lang="zh-TW" altLang="en-US" b="1" u="sng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司機</a:t>
            </a:r>
            <a:r>
              <a:rPr lang="en-US" altLang="zh-TW" b="1" u="sng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b="1" u="sng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</a:br>
            <a:endParaRPr lang="zh-TW" altLang="en-US" dirty="0">
              <a:solidFill>
                <a:schemeClr val="tx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14282" y="1285860"/>
            <a:ext cx="8501122" cy="464347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zh-TW" altLang="en-US" sz="3400" dirty="0" smtClean="0"/>
              <a:t>   </a:t>
            </a:r>
            <a:r>
              <a:rPr lang="zh-TW" altLang="en-US" sz="3400" dirty="0" smtClean="0">
                <a:solidFill>
                  <a:schemeClr val="bg1">
                    <a:lumMod val="50000"/>
                  </a:schemeClr>
                </a:solidFill>
              </a:rPr>
              <a:t>有個計程車司機開著車，突然「碰」一聲，撞到東西了，</a:t>
            </a:r>
            <a:endParaRPr lang="en-US" altLang="zh-TW" sz="34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274638" indent="-274638">
              <a:buNone/>
            </a:pPr>
            <a:r>
              <a:rPr lang="en-US" altLang="zh-TW" sz="3400" dirty="0" smtClean="0">
                <a:solidFill>
                  <a:schemeClr val="bg1">
                    <a:lumMod val="50000"/>
                  </a:schemeClr>
                </a:solidFill>
              </a:rPr>
              <a:t>   </a:t>
            </a:r>
            <a:r>
              <a:rPr lang="zh-TW" altLang="en-US" sz="3400" b="1" dirty="0" smtClean="0">
                <a:solidFill>
                  <a:srgbClr val="002060"/>
                </a:solidFill>
              </a:rPr>
              <a:t>他不由分說，氣沖沖的下車，準備找人理論，很快的就聽到了傷者痛苦的呻吟聲，他用力拉扯傷者的上衣，不斷大聲斥責傷者，為什麼不看路？沒有看到他的車要經過嗎？無視於受傷的人，傷口的血還不斷滲出鮮紅的血</a:t>
            </a:r>
            <a:r>
              <a:rPr lang="en-US" altLang="zh-TW" sz="3400" b="1" dirty="0" smtClean="0">
                <a:solidFill>
                  <a:srgbClr val="002060"/>
                </a:solidFill>
              </a:rPr>
              <a:t>………….</a:t>
            </a:r>
            <a:r>
              <a:rPr lang="zh-TW" altLang="en-US" sz="3400" b="1" dirty="0" smtClean="0">
                <a:solidFill>
                  <a:srgbClr val="002060"/>
                </a:solidFill>
              </a:rPr>
              <a:t>其他人實在看不下去，圍過去與他大聲理論，幾乎要打起來了</a:t>
            </a:r>
            <a:r>
              <a:rPr lang="en-US" altLang="zh-TW" sz="3400" b="1" dirty="0" smtClean="0">
                <a:solidFill>
                  <a:srgbClr val="002060"/>
                </a:solidFill>
              </a:rPr>
              <a:t>…..</a:t>
            </a:r>
            <a:r>
              <a:rPr lang="zh-TW" altLang="en-US" sz="3400" b="1" dirty="0" smtClean="0">
                <a:solidFill>
                  <a:srgbClr val="002060"/>
                </a:solidFill>
              </a:rPr>
              <a:t>沒多久警笛聲大響，該名計程車司機被依殺人未遂，重罪起訴</a:t>
            </a:r>
            <a:r>
              <a:rPr lang="en-US" altLang="zh-TW" sz="3400" b="1" dirty="0" smtClean="0">
                <a:solidFill>
                  <a:srgbClr val="002060"/>
                </a:solidFill>
              </a:rPr>
              <a:t>…..</a:t>
            </a:r>
            <a:endParaRPr lang="en-US" altLang="zh-TW" sz="34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5786478" cy="1285884"/>
          </a:xfrm>
        </p:spPr>
        <p:txBody>
          <a:bodyPr>
            <a:normAutofit/>
          </a:bodyPr>
          <a:lstStyle/>
          <a:p>
            <a:r>
              <a:rPr lang="zh-TW" altLang="en-US" b="1" u="sng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另一個故事</a:t>
            </a:r>
            <a:r>
              <a:rPr lang="zh-TW" altLang="en-US" b="1" u="sng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：計程車</a:t>
            </a:r>
            <a:r>
              <a:rPr lang="zh-TW" altLang="en-US" b="1" u="sng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司機</a:t>
            </a:r>
            <a:r>
              <a:rPr lang="en-US" altLang="zh-TW" b="1" u="sng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b="1" u="sng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</a:br>
            <a:endParaRPr lang="zh-TW" altLang="en-US" dirty="0">
              <a:solidFill>
                <a:schemeClr val="tx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158" y="1428736"/>
            <a:ext cx="8358246" cy="500066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zh-TW" altLang="en-US" sz="3400" dirty="0" smtClean="0"/>
              <a:t>   有個計程車司機開著車，突然「碰」一聲，撞到東西了</a:t>
            </a:r>
            <a:r>
              <a:rPr lang="zh-TW" altLang="en-US" sz="3400" b="1" dirty="0" smtClean="0">
                <a:solidFill>
                  <a:srgbClr val="002060"/>
                </a:solidFill>
              </a:rPr>
              <a:t>，</a:t>
            </a:r>
            <a:endParaRPr lang="en-US" altLang="zh-TW" sz="34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en-US" altLang="zh-TW" sz="3400" b="1" dirty="0" smtClean="0">
                <a:solidFill>
                  <a:srgbClr val="002060"/>
                </a:solidFill>
              </a:rPr>
              <a:t>   </a:t>
            </a:r>
            <a:r>
              <a:rPr lang="zh-TW" altLang="en-US" sz="3400" b="1" dirty="0" smtClean="0">
                <a:solidFill>
                  <a:srgbClr val="002060"/>
                </a:solidFill>
              </a:rPr>
              <a:t>他心頭一驚，腦袋頓時一片空白，想想開了一天車，才不過掙了幾個錢，這麼一撞，不知道會闖下甚麼大禍，他急急忙忙下車查看，很快的聽到了傷者痛苦的呻吟聲，他急忙道歉，急切的呼叫救護車</a:t>
            </a:r>
            <a:r>
              <a:rPr lang="en-US" altLang="zh-TW" sz="3400" b="1" dirty="0" smtClean="0">
                <a:solidFill>
                  <a:srgbClr val="002060"/>
                </a:solidFill>
              </a:rPr>
              <a:t>…</a:t>
            </a:r>
            <a:r>
              <a:rPr lang="zh-TW" altLang="en-US" sz="3400" b="1" dirty="0" smtClean="0">
                <a:solidFill>
                  <a:srgbClr val="002060"/>
                </a:solidFill>
              </a:rPr>
              <a:t>，經過一些時候的休養，終於痊癒出院。這陣子為了自己的表達歉意，前前後後到院探視多次，對方看到自己的誠懇與負責，也表達不予追究的意思</a:t>
            </a:r>
            <a:r>
              <a:rPr lang="en-US" altLang="zh-TW" sz="3400" b="1" dirty="0" smtClean="0">
                <a:solidFill>
                  <a:srgbClr val="002060"/>
                </a:solidFill>
              </a:rPr>
              <a:t>….</a:t>
            </a:r>
          </a:p>
          <a:p>
            <a:pPr>
              <a:buNone/>
            </a:pP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旅程">
  <a:themeElements>
    <a:clrScheme name="旅程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旅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旅程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426</TotalTime>
  <Words>579</Words>
  <PresentationFormat>如螢幕大小 (4:3)</PresentationFormat>
  <Paragraphs>25</Paragraphs>
  <Slides>8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9" baseType="lpstr">
      <vt:lpstr>旅程</vt:lpstr>
      <vt:lpstr>小說課-折磨讀者的秘密  性格決定命運</vt:lpstr>
      <vt:lpstr>外在面貌 vs. 內在面貌 </vt:lpstr>
      <vt:lpstr>投影片 3</vt:lpstr>
      <vt:lpstr>想想看：曹操是怎麼樣的一個 人？  </vt:lpstr>
      <vt:lpstr>想想看：曹操會走哪一條路？ </vt:lpstr>
      <vt:lpstr>投影片 6</vt:lpstr>
      <vt:lpstr>故事：計程車司機 </vt:lpstr>
      <vt:lpstr>另一個故事：計程車司機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小說課-折磨讀者的秘密</dc:title>
  <cp:lastModifiedBy>jason</cp:lastModifiedBy>
  <cp:revision>108</cp:revision>
  <dcterms:modified xsi:type="dcterms:W3CDTF">2011-11-22T03:34:51Z</dcterms:modified>
</cp:coreProperties>
</file>