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72" r:id="rId3"/>
    <p:sldId id="273" r:id="rId4"/>
    <p:sldId id="275" r:id="rId5"/>
    <p:sldId id="274" r:id="rId6"/>
    <p:sldId id="271" r:id="rId7"/>
    <p:sldId id="276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7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65" autoAdjust="0"/>
  </p:normalViewPr>
  <p:slideViewPr>
    <p:cSldViewPr>
      <p:cViewPr>
        <p:scale>
          <a:sx n="71" d="100"/>
          <a:sy n="71" d="100"/>
        </p:scale>
        <p:origin x="-490" y="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9C11C-FAFF-43B8-9300-D174E8459494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AB41D-1153-4E82-8633-2DFFD87FF73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858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AB41D-1153-4E82-8633-2DFFD87FF73E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2016/3/16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57158" y="3714752"/>
            <a:ext cx="8429652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100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邁向作家之路</a:t>
            </a:r>
            <a:r>
              <a:rPr lang="en-US" altLang="zh-TW" sz="1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1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</a:br>
            <a:r>
              <a:rPr lang="zh-TW" altLang="en-US" sz="67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神奇的故事城堡</a:t>
            </a: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6700" dirty="0" smtClean="0">
                <a:latin typeface="標楷體" pitchFamily="65" charset="-120"/>
                <a:ea typeface="標楷體" pitchFamily="65" charset="-120"/>
              </a:rPr>
              <a:t>- </a:t>
            </a:r>
            <a:r>
              <a:rPr lang="zh-TW" altLang="en-US" sz="6000" dirty="0" smtClean="0">
                <a:latin typeface="標楷體" pitchFamily="65" charset="-120"/>
                <a:ea typeface="標楷體" pitchFamily="65" charset="-120"/>
              </a:rPr>
              <a:t>排版與製作電子書 </a:t>
            </a:r>
            <a:r>
              <a:rPr lang="en-US" altLang="zh-TW" sz="6700" dirty="0" smtClean="0">
                <a:latin typeface="標楷體" pitchFamily="65" charset="-120"/>
                <a:ea typeface="標楷體" pitchFamily="65" charset="-120"/>
              </a:rPr>
              <a:t>-</a:t>
            </a:r>
            <a:endParaRPr lang="zh-TW" altLang="en-US" sz="6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52"/>
            <a:ext cx="9144000" cy="628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857256"/>
          </a:xfrm>
        </p:spPr>
        <p:txBody>
          <a:bodyPr>
            <a:normAutofit/>
          </a:bodyPr>
          <a:lstStyle/>
          <a:p>
            <a:pPr algn="ctr"/>
            <a:r>
              <a:rPr lang="zh-TW" altLang="en-US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完整的作品規範</a:t>
            </a:r>
            <a:r>
              <a:rPr lang="en-US" altLang="zh-TW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順序</a:t>
            </a:r>
            <a:r>
              <a:rPr lang="en-US" altLang="zh-TW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5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8043890" cy="4873752"/>
          </a:xfrm>
        </p:spPr>
        <p:txBody>
          <a:bodyPr>
            <a:normAutofit fontScale="85000" lnSpcReduction="20000"/>
          </a:bodyPr>
          <a:lstStyle/>
          <a:p>
            <a:pPr marL="457200" indent="-457200" algn="ctr">
              <a:buNone/>
            </a:pPr>
            <a:r>
              <a:rPr lang="zh-TW" altLang="en-US" dirty="0" smtClean="0"/>
              <a:t>封          面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作  </a:t>
            </a:r>
            <a:r>
              <a:rPr lang="zh-TW" altLang="en-US" dirty="0" smtClean="0"/>
              <a:t>者  的  話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目       錄</a:t>
            </a:r>
            <a:endParaRPr lang="en-US" altLang="zh-TW" dirty="0" smtClean="0"/>
          </a:p>
          <a:p>
            <a:pPr marL="457200" indent="-457200" algn="ctr">
              <a:buNone/>
            </a:pP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序       </a:t>
            </a:r>
            <a:r>
              <a:rPr lang="zh-TW" altLang="en-US" dirty="0" smtClean="0"/>
              <a:t>章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第一章、尋找秦始皇的蹤跡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第二章、意外的發現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第三章、進入秦始皇陵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第四章、陪葬坑</a:t>
            </a:r>
          </a:p>
          <a:p>
            <a:pPr marL="457200" indent="-457200" algn="ctr">
              <a:buNone/>
            </a:pPr>
            <a:r>
              <a:rPr lang="zh-TW" altLang="en-US" dirty="0" smtClean="0"/>
              <a:t>第五章、權力的犧牲者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第六章、機關重重</a:t>
            </a:r>
          </a:p>
          <a:p>
            <a:pPr marL="457200" indent="-457200" algn="ctr">
              <a:buNone/>
            </a:pPr>
            <a:r>
              <a:rPr lang="zh-TW" altLang="en-US" dirty="0" smtClean="0"/>
              <a:t>第七章、來自黑暗的威脅</a:t>
            </a:r>
          </a:p>
          <a:p>
            <a:pPr marL="457200" indent="-457200" algn="ctr">
              <a:buNone/>
            </a:pPr>
            <a:r>
              <a:rPr lang="zh-TW" altLang="en-US" dirty="0" smtClean="0"/>
              <a:t>第八章、最後關卡</a:t>
            </a:r>
          </a:p>
          <a:p>
            <a:pPr marL="457200" indent="-457200" algn="ctr">
              <a:buNone/>
            </a:pPr>
            <a:r>
              <a:rPr lang="zh-TW" altLang="en-US" dirty="0" smtClean="0"/>
              <a:t>第九章、歷史性的一刻和不為人知的祕密</a:t>
            </a:r>
            <a:endParaRPr lang="en-US" altLang="zh-TW" dirty="0" smtClean="0"/>
          </a:p>
          <a:p>
            <a:pPr marL="457200" indent="-457200" algn="ctr">
              <a:buNone/>
            </a:pPr>
            <a:r>
              <a:rPr lang="zh-TW" altLang="en-US" dirty="0" smtClean="0"/>
              <a:t>第十章、失落的和氏璧</a:t>
            </a:r>
          </a:p>
          <a:p>
            <a:pPr marL="457200" indent="-457200" algn="ctr">
              <a:buFont typeface="Wingdings"/>
              <a:buAutoNum type="arabicPeriod"/>
            </a:pPr>
            <a:endParaRPr lang="zh-TW" altLang="en-US" dirty="0" smtClean="0"/>
          </a:p>
          <a:p>
            <a:pPr marL="457200" indent="-457200">
              <a:buAutoNum type="arabicPeriod"/>
            </a:pPr>
            <a:endParaRPr lang="zh-TW" altLang="en-US" dirty="0"/>
          </a:p>
        </p:txBody>
      </p:sp>
      <p:sp>
        <p:nvSpPr>
          <p:cNvPr id="4" name="圓角矩形 3"/>
          <p:cNvSpPr/>
          <p:nvPr/>
        </p:nvSpPr>
        <p:spPr>
          <a:xfrm>
            <a:off x="928662" y="1357298"/>
            <a:ext cx="4572032" cy="28575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rgbClr val="7030A0"/>
                </a:solidFill>
              </a:rPr>
              <a:t>第一頁</a:t>
            </a:r>
            <a:endParaRPr lang="zh-TW" altLang="en-US" dirty="0">
              <a:solidFill>
                <a:srgbClr val="7030A0"/>
              </a:solidFill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1512136" y="1702629"/>
            <a:ext cx="4572032" cy="286211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rgbClr val="7030A0"/>
                </a:solidFill>
              </a:rPr>
              <a:t>第二頁</a:t>
            </a:r>
            <a:endParaRPr lang="zh-TW" altLang="en-US" dirty="0">
              <a:solidFill>
                <a:srgbClr val="7030A0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053828" y="2018680"/>
            <a:ext cx="4572032" cy="35719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>
                <a:solidFill>
                  <a:srgbClr val="7030A0"/>
                </a:solidFill>
              </a:rPr>
              <a:t>第三頁</a:t>
            </a:r>
            <a:endParaRPr lang="zh-TW" altLang="en-US" dirty="0">
              <a:solidFill>
                <a:srgbClr val="7030A0"/>
              </a:solidFill>
            </a:endParaRPr>
          </a:p>
        </p:txBody>
      </p:sp>
      <p:sp>
        <p:nvSpPr>
          <p:cNvPr id="13" name="左大括弧 12"/>
          <p:cNvSpPr/>
          <p:nvPr/>
        </p:nvSpPr>
        <p:spPr>
          <a:xfrm>
            <a:off x="1071538" y="2714620"/>
            <a:ext cx="1000132" cy="335758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最多七頁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467600" cy="654032"/>
          </a:xfrm>
        </p:spPr>
        <p:txBody>
          <a:bodyPr>
            <a:noAutofit/>
          </a:bodyPr>
          <a:lstStyle/>
          <a:p>
            <a:pPr algn="ctr"/>
            <a:r>
              <a:rPr lang="zh-TW" altLang="en-US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內容排版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572560" cy="5188092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600"/>
              </a:spcAft>
              <a:buNone/>
            </a:pPr>
            <a:r>
              <a:rPr lang="zh-TW" altLang="en-US" sz="2600" b="1" dirty="0" smtClean="0">
                <a:solidFill>
                  <a:srgbClr val="17A9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en-US" sz="2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每個人電子書最多十頁 </a:t>
            </a:r>
            <a:endParaRPr lang="en-US" altLang="zh-TW" sz="26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Aft>
                <a:spcPts val="600"/>
              </a:spcAft>
              <a:buFont typeface="Wingdings" pitchFamily="2" charset="2"/>
              <a:buChar char="p"/>
            </a:pPr>
            <a:r>
              <a:rPr lang="zh-TW" altLang="en-US" sz="2600" dirty="0" smtClean="0"/>
              <a:t> </a:t>
            </a:r>
            <a:r>
              <a:rPr lang="zh-TW" altLang="en-US" sz="2800" dirty="0" smtClean="0"/>
              <a:t>調整邊界  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上下左右</a:t>
            </a:r>
            <a:r>
              <a:rPr lang="zh-TW" altLang="en-US" sz="2800" dirty="0" smtClean="0"/>
              <a:t>各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2cm</a:t>
            </a:r>
            <a:r>
              <a:rPr lang="en-US" altLang="zh-TW" sz="2800" dirty="0" smtClean="0"/>
              <a:t>) </a:t>
            </a:r>
          </a:p>
          <a:p>
            <a:pPr>
              <a:spcAft>
                <a:spcPts val="600"/>
              </a:spcAft>
              <a:buFont typeface="Wingdings" pitchFamily="2" charset="2"/>
              <a:buChar char="p"/>
            </a:pPr>
            <a:r>
              <a:rPr lang="zh-TW" altLang="en-US" sz="2800" dirty="0" smtClean="0"/>
              <a:t>加入 封面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獨自一頁</a:t>
            </a:r>
            <a:r>
              <a:rPr lang="en-US" altLang="zh-TW" sz="2800" dirty="0" smtClean="0"/>
              <a:t>)</a:t>
            </a:r>
            <a:r>
              <a:rPr lang="zh-TW" altLang="en-US" sz="2800" dirty="0" smtClean="0"/>
              <a:t>、目錄</a:t>
            </a:r>
            <a:r>
              <a:rPr lang="en-US" altLang="zh-TW" sz="2800" dirty="0"/>
              <a:t>(</a:t>
            </a:r>
            <a:r>
              <a:rPr lang="zh-TW" altLang="en-US" sz="2800" dirty="0"/>
              <a:t>獨自一頁</a:t>
            </a:r>
            <a:r>
              <a:rPr lang="en-US" altLang="zh-TW" sz="2800" dirty="0"/>
              <a:t>) </a:t>
            </a:r>
            <a:r>
              <a:rPr lang="zh-TW" altLang="en-US" sz="2800" dirty="0" smtClean="0"/>
              <a:t>、作者的話</a:t>
            </a:r>
            <a:r>
              <a:rPr lang="en-US" altLang="zh-TW" sz="2800" dirty="0"/>
              <a:t>(</a:t>
            </a:r>
            <a:r>
              <a:rPr lang="zh-TW" altLang="en-US" sz="2800" dirty="0"/>
              <a:t>獨自一頁</a:t>
            </a:r>
            <a:r>
              <a:rPr lang="en-US" altLang="zh-TW" sz="2800" dirty="0"/>
              <a:t>)</a:t>
            </a:r>
            <a:endParaRPr lang="en-US" altLang="zh-TW" sz="2800" dirty="0" smtClean="0"/>
          </a:p>
          <a:p>
            <a:pPr>
              <a:spcAft>
                <a:spcPts val="600"/>
              </a:spcAft>
              <a:buFont typeface="Wingdings" pitchFamily="2" charset="2"/>
              <a:buChar char="p"/>
            </a:pPr>
            <a:r>
              <a:rPr lang="zh-TW" altLang="en-US" sz="2800" dirty="0">
                <a:hlinkClick r:id="rId2" action="ppaction://hlinksldjump"/>
              </a:rPr>
              <a:t>安排電子書各章節</a:t>
            </a:r>
            <a:r>
              <a:rPr lang="zh-TW" altLang="en-US" sz="2800" dirty="0" smtClean="0">
                <a:hlinkClick r:id="rId2" action="ppaction://hlinksldjump"/>
              </a:rPr>
              <a:t>順序</a:t>
            </a:r>
            <a:r>
              <a:rPr lang="zh-TW" altLang="en-US" sz="2800" dirty="0" smtClean="0"/>
              <a:t>  </a:t>
            </a:r>
            <a:r>
              <a:rPr lang="en-US" altLang="zh-TW" sz="2800" dirty="0" smtClean="0"/>
              <a:t>(</a:t>
            </a: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每</a:t>
            </a:r>
            <a:r>
              <a:rPr lang="zh-TW" altLang="en-US" sz="2800" dirty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個章節的分量，不要差異太</a:t>
            </a:r>
            <a:r>
              <a:rPr lang="zh-TW" altLang="en-US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大</a:t>
            </a:r>
            <a:r>
              <a:rPr lang="en-US" altLang="zh-TW" sz="28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2800" dirty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p"/>
            </a:pPr>
            <a:r>
              <a:rPr lang="zh-TW" altLang="en-US" sz="2800" dirty="0">
                <a:hlinkClick r:id="" action="ppaction://noaction"/>
              </a:rPr>
              <a:t>每個章節 </a:t>
            </a:r>
            <a:r>
              <a:rPr lang="en-US" altLang="zh-TW" sz="2800" dirty="0">
                <a:hlinkClick r:id="" action="ppaction://noaction"/>
              </a:rPr>
              <a:t>(</a:t>
            </a:r>
            <a:r>
              <a:rPr lang="zh-TW" altLang="en-US" sz="2800" dirty="0">
                <a:hlinkClick r:id="" action="ppaction://noaction"/>
              </a:rPr>
              <a:t>儘量</a:t>
            </a:r>
            <a:r>
              <a:rPr lang="en-US" altLang="zh-TW" sz="2800" dirty="0">
                <a:hlinkClick r:id="" action="ppaction://noaction"/>
              </a:rPr>
              <a:t>)</a:t>
            </a:r>
            <a:r>
              <a:rPr lang="zh-TW" altLang="en-US" sz="2800" dirty="0">
                <a:hlinkClick r:id="" action="ppaction://noaction"/>
              </a:rPr>
              <a:t> 從每頁最上頭</a:t>
            </a:r>
            <a:r>
              <a:rPr lang="zh-TW" altLang="en-US" sz="2800" dirty="0" smtClean="0">
                <a:hlinkClick r:id="" action="ppaction://noaction"/>
              </a:rPr>
              <a:t>開始</a:t>
            </a:r>
            <a:endParaRPr lang="en-US" altLang="zh-TW" sz="2800" dirty="0" smtClean="0"/>
          </a:p>
          <a:p>
            <a:pPr>
              <a:buFont typeface="Wingdings" pitchFamily="2" charset="2"/>
              <a:buChar char="p"/>
            </a:pPr>
            <a:r>
              <a:rPr lang="zh-TW" altLang="en-US" sz="2800" dirty="0" smtClean="0"/>
              <a:t>加入</a:t>
            </a:r>
            <a:r>
              <a:rPr lang="zh-TW" altLang="en-US" sz="2800" dirty="0"/>
              <a:t>串場人物或插圖</a:t>
            </a:r>
          </a:p>
          <a:p>
            <a:pPr marL="0" indent="0">
              <a:spcAft>
                <a:spcPts val="600"/>
              </a:spcAft>
              <a:buNone/>
            </a:pPr>
            <a:endParaRPr lang="en-US" altLang="zh-TW" sz="2800" dirty="0" smtClean="0"/>
          </a:p>
          <a:p>
            <a:pPr>
              <a:spcAft>
                <a:spcPts val="600"/>
              </a:spcAft>
              <a:buFont typeface="Wingdings" pitchFamily="2" charset="2"/>
              <a:buChar char="p"/>
            </a:pPr>
            <a:r>
              <a:rPr lang="zh-TW" altLang="en-US" sz="2800" dirty="0" smtClean="0"/>
              <a:t>安排</a:t>
            </a:r>
            <a:r>
              <a:rPr lang="zh-TW" altLang="en-US" sz="2800" dirty="0" smtClean="0"/>
              <a:t>每個頁面 </a:t>
            </a:r>
            <a:endParaRPr lang="en-US" altLang="zh-TW" sz="2800" dirty="0" smtClean="0"/>
          </a:p>
          <a:p>
            <a:pPr marL="441325" indent="-441325">
              <a:spcAft>
                <a:spcPts val="600"/>
              </a:spcAft>
              <a:buNone/>
            </a:pPr>
            <a:r>
              <a:rPr lang="zh-TW" altLang="en-US" sz="2800" dirty="0" smtClean="0"/>
              <a:t>     </a:t>
            </a:r>
            <a:r>
              <a:rPr lang="en-US" altLang="zh-TW" sz="2800" dirty="0" smtClean="0"/>
              <a:t>1. </a:t>
            </a:r>
            <a:r>
              <a:rPr lang="zh-TW" altLang="en-US" sz="2800" dirty="0" smtClean="0"/>
              <a:t> 統一</a:t>
            </a:r>
            <a:r>
              <a:rPr lang="zh-TW" altLang="en-US" sz="2800" dirty="0" smtClean="0"/>
              <a:t>章節、內容，字體及字體大小  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細明體</a:t>
            </a:r>
            <a:r>
              <a:rPr lang="en-US" altLang="zh-TW" sz="2000" dirty="0" smtClean="0"/>
              <a:t>) </a:t>
            </a:r>
          </a:p>
          <a:p>
            <a:pPr marL="441325" indent="-441325">
              <a:spcAft>
                <a:spcPts val="600"/>
              </a:spcAft>
              <a:buNone/>
            </a:pPr>
            <a:r>
              <a:rPr lang="en-US" altLang="zh-TW" sz="2800" dirty="0" smtClean="0"/>
              <a:t>     2.</a:t>
            </a:r>
            <a:r>
              <a:rPr lang="zh-TW" altLang="en-US" sz="2800" dirty="0" smtClean="0"/>
              <a:t>  </a:t>
            </a:r>
            <a:r>
              <a:rPr lang="zh-TW" altLang="en-US" sz="2800" b="1" u="sng" dirty="0" smtClean="0"/>
              <a:t>章節</a:t>
            </a:r>
            <a:r>
              <a:rPr lang="zh-TW" altLang="en-US" sz="2800" b="1" u="sng" dirty="0"/>
              <a:t>名稱</a:t>
            </a:r>
            <a:r>
              <a:rPr lang="zh-TW" altLang="en-US" sz="2800" b="1" dirty="0"/>
              <a:t> </a:t>
            </a:r>
            <a:r>
              <a:rPr lang="en-US" altLang="zh-TW" sz="2800" b="1" dirty="0"/>
              <a:t>-- </a:t>
            </a:r>
            <a:r>
              <a:rPr lang="zh-TW" altLang="en-US" sz="2800" dirty="0"/>
              <a:t>字體大小建議為</a:t>
            </a:r>
            <a:r>
              <a:rPr lang="en-US" altLang="zh-TW" sz="2800" b="1" dirty="0">
                <a:solidFill>
                  <a:srgbClr val="FF0000"/>
                </a:solidFill>
              </a:rPr>
              <a:t>18-24</a:t>
            </a:r>
            <a:r>
              <a:rPr lang="en-US" altLang="zh-TW" sz="2800" dirty="0"/>
              <a:t> </a:t>
            </a:r>
            <a:r>
              <a:rPr lang="zh-TW" altLang="en-US" sz="2800" dirty="0"/>
              <a:t>點、粗</a:t>
            </a:r>
            <a:r>
              <a:rPr lang="zh-TW" altLang="en-US" sz="2800" dirty="0" smtClean="0"/>
              <a:t>體</a:t>
            </a:r>
            <a:endParaRPr lang="en-US" altLang="zh-TW" sz="2800" dirty="0" smtClean="0"/>
          </a:p>
          <a:p>
            <a:pPr marL="441325" indent="-441325">
              <a:spcAft>
                <a:spcPts val="600"/>
              </a:spcAft>
              <a:buNone/>
            </a:pPr>
            <a:r>
              <a:rPr lang="zh-TW" altLang="en-US" sz="2800" b="1" dirty="0">
                <a:solidFill>
                  <a:srgbClr val="0000FF"/>
                </a:solidFill>
              </a:rPr>
              <a:t>     </a:t>
            </a:r>
            <a:r>
              <a:rPr lang="en-US" altLang="zh-TW" sz="2800" b="1" dirty="0" smtClean="0">
                <a:solidFill>
                  <a:srgbClr val="0000FF"/>
                </a:solidFill>
              </a:rPr>
              <a:t>3.</a:t>
            </a:r>
            <a:r>
              <a:rPr lang="zh-TW" altLang="en-US" sz="2800" b="1" dirty="0" smtClean="0">
                <a:solidFill>
                  <a:srgbClr val="0000FF"/>
                </a:solidFill>
              </a:rPr>
              <a:t>  </a:t>
            </a:r>
            <a:r>
              <a:rPr lang="zh-TW" altLang="en-US" sz="2800" b="1" u="sng" dirty="0" smtClean="0">
                <a:solidFill>
                  <a:srgbClr val="0000FF"/>
                </a:solidFill>
              </a:rPr>
              <a:t>故事</a:t>
            </a:r>
            <a:r>
              <a:rPr lang="zh-TW" altLang="en-US" sz="2800" b="1" u="sng" dirty="0">
                <a:solidFill>
                  <a:srgbClr val="0000FF"/>
                </a:solidFill>
              </a:rPr>
              <a:t>內容</a:t>
            </a:r>
            <a:r>
              <a:rPr lang="zh-TW" altLang="en-US" sz="2800" b="1" dirty="0">
                <a:solidFill>
                  <a:srgbClr val="0000FF"/>
                </a:solidFill>
              </a:rPr>
              <a:t> </a:t>
            </a:r>
            <a:r>
              <a:rPr lang="en-US" altLang="zh-TW" sz="2800" b="1" dirty="0">
                <a:solidFill>
                  <a:srgbClr val="0000FF"/>
                </a:solidFill>
              </a:rPr>
              <a:t>-- </a:t>
            </a:r>
            <a:r>
              <a:rPr lang="zh-TW" altLang="en-US" sz="2800" dirty="0">
                <a:solidFill>
                  <a:srgbClr val="0000FF"/>
                </a:solidFill>
              </a:rPr>
              <a:t>字體大小建議為</a:t>
            </a:r>
            <a:r>
              <a:rPr lang="en-US" altLang="zh-TW" sz="2800" b="1" dirty="0">
                <a:solidFill>
                  <a:srgbClr val="0000FF"/>
                </a:solidFill>
              </a:rPr>
              <a:t>12-18</a:t>
            </a:r>
            <a:r>
              <a:rPr lang="zh-TW" altLang="en-US" sz="2800" dirty="0">
                <a:solidFill>
                  <a:srgbClr val="0000FF"/>
                </a:solidFill>
              </a:rPr>
              <a:t> 點</a:t>
            </a:r>
            <a:r>
              <a:rPr lang="zh-TW" altLang="en-US" sz="2800" dirty="0"/>
              <a:t>          </a:t>
            </a:r>
            <a:endParaRPr lang="en-US" altLang="zh-TW" sz="2800" dirty="0"/>
          </a:p>
          <a:p>
            <a:pPr marL="441325" indent="-441325">
              <a:spcAft>
                <a:spcPts val="600"/>
              </a:spcAft>
              <a:buNone/>
            </a:pPr>
            <a:r>
              <a:rPr lang="zh-TW" altLang="en-US" sz="2800" dirty="0" smtClean="0"/>
              <a:t>     </a:t>
            </a:r>
            <a:r>
              <a:rPr lang="en-US" altLang="zh-TW" sz="2900" b="1" dirty="0">
                <a:solidFill>
                  <a:srgbClr val="0000FF"/>
                </a:solidFill>
              </a:rPr>
              <a:t>4.</a:t>
            </a:r>
            <a:r>
              <a:rPr lang="zh-TW" altLang="en-US" sz="2900" b="1" dirty="0">
                <a:solidFill>
                  <a:srgbClr val="0000FF"/>
                </a:solidFill>
              </a:rPr>
              <a:t> </a:t>
            </a:r>
            <a:r>
              <a:rPr lang="zh-TW" altLang="en-US" sz="2900" b="1" dirty="0" smtClean="0">
                <a:solidFill>
                  <a:srgbClr val="0000FF"/>
                </a:solidFill>
              </a:rPr>
              <a:t> </a:t>
            </a:r>
            <a:r>
              <a:rPr lang="zh-TW" altLang="en-US" sz="2800" dirty="0" smtClean="0"/>
              <a:t>調整行距 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或行高</a:t>
            </a:r>
            <a:r>
              <a:rPr lang="en-US" altLang="zh-TW" sz="2800" dirty="0" smtClean="0"/>
              <a:t>)</a:t>
            </a:r>
            <a:r>
              <a:rPr lang="zh-TW" altLang="en-US" sz="2800" dirty="0" smtClean="0"/>
              <a:t> </a:t>
            </a:r>
            <a:endParaRPr lang="en-US" altLang="zh-TW" sz="2800" dirty="0" smtClean="0"/>
          </a:p>
          <a:p>
            <a:pPr marL="441325" indent="-441325">
              <a:spcAft>
                <a:spcPts val="600"/>
              </a:spcAft>
              <a:buNone/>
            </a:pPr>
            <a:r>
              <a:rPr lang="zh-TW" altLang="en-US" sz="2800" dirty="0" smtClean="0"/>
              <a:t>     </a:t>
            </a:r>
            <a:r>
              <a:rPr lang="en-US" altLang="zh-TW" sz="2800" dirty="0" smtClean="0"/>
              <a:t>6. </a:t>
            </a:r>
            <a:r>
              <a:rPr lang="zh-TW" altLang="en-US" sz="2800" dirty="0" smtClean="0"/>
              <a:t> 每個段落都要內縮兩個字</a:t>
            </a:r>
            <a:endParaRPr lang="en-US" altLang="zh-TW" sz="2800" dirty="0" smtClean="0"/>
          </a:p>
          <a:p>
            <a:pPr marL="441325" indent="-441325">
              <a:spcAft>
                <a:spcPts val="600"/>
              </a:spcAft>
              <a:buNone/>
            </a:pPr>
            <a:r>
              <a:rPr lang="zh-TW" altLang="en-US" sz="2800" dirty="0" smtClean="0"/>
              <a:t>     </a:t>
            </a:r>
            <a:r>
              <a:rPr lang="en-US" altLang="zh-TW" sz="2800" dirty="0" smtClean="0"/>
              <a:t>7.</a:t>
            </a:r>
            <a:r>
              <a:rPr lang="zh-TW" altLang="en-US" sz="2800" dirty="0" smtClean="0"/>
              <a:t>  </a:t>
            </a:r>
            <a:r>
              <a:rPr lang="zh-TW" altLang="en-US" sz="2800" dirty="0" smtClean="0"/>
              <a:t>調整頁首及頁尾</a:t>
            </a:r>
            <a:endParaRPr lang="en-US" altLang="zh-TW" sz="2800" dirty="0" smtClean="0"/>
          </a:p>
          <a:p>
            <a:pPr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TW" altLang="en-US" sz="2800" dirty="0" smtClean="0"/>
              <a:t>最後</a:t>
            </a:r>
            <a:r>
              <a:rPr lang="zh-TW" altLang="en-US" sz="2800" dirty="0"/>
              <a:t>，慎重調整故事名稱與章節名稱</a:t>
            </a:r>
            <a:endParaRPr lang="en-US" altLang="zh-TW" sz="2800" dirty="0"/>
          </a:p>
          <a:p>
            <a:pPr marL="441325" indent="-441325">
              <a:spcAft>
                <a:spcPts val="600"/>
              </a:spcAft>
              <a:buNone/>
            </a:pPr>
            <a:endParaRPr lang="en-US" altLang="zh-TW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331" t="23437" r="10110" b="27734"/>
          <a:stretch>
            <a:fillRect/>
          </a:stretch>
        </p:blipFill>
        <p:spPr bwMode="auto">
          <a:xfrm>
            <a:off x="0" y="1285860"/>
            <a:ext cx="9144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橢圓 4"/>
          <p:cNvSpPr/>
          <p:nvPr/>
        </p:nvSpPr>
        <p:spPr>
          <a:xfrm>
            <a:off x="1214414" y="1214422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6929454" y="1214422"/>
            <a:ext cx="150019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428596" y="4286256"/>
            <a:ext cx="2357454" cy="571504"/>
          </a:xfrm>
          <a:prstGeom prst="ellipse">
            <a:avLst/>
          </a:prstGeom>
          <a:solidFill>
            <a:srgbClr val="92D050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467600" cy="857256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b="1" dirty="0" smtClean="0">
                <a:latin typeface="標楷體" pitchFamily="65" charset="-120"/>
                <a:ea typeface="標楷體" pitchFamily="65" charset="-120"/>
              </a:rPr>
              <a:t>重要提醒</a:t>
            </a:r>
            <a:endParaRPr lang="zh-TW" altLang="en-US" sz="4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500034" y="1428736"/>
            <a:ext cx="8215370" cy="4873752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有機會，請重頭閱讀自己的小說至少乙次。</a:t>
            </a:r>
            <a:endParaRPr lang="en-US" altLang="zh-TW" sz="3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None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  你會有新的發現</a:t>
            </a:r>
            <a:r>
              <a:rPr lang="en-US" altLang="zh-TW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…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注意避免錯字、別字。</a:t>
            </a:r>
            <a:endParaRPr lang="en-US" altLang="zh-TW" sz="3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AutoNum type="arabicPeriod" startAt="2"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注意故事是否具有邏輯性、是否在細節描述的完整性上缺漏了。</a:t>
            </a:r>
            <a:endParaRPr lang="en-US" altLang="zh-TW" sz="3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AutoNum type="arabicPeriod" startAt="2"/>
            </a:pPr>
            <a:r>
              <a:rPr lang="zh-TW" altLang="en-US" sz="3200" b="1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慎重選擇、命名「故事名稱」與「章節名稱」。</a:t>
            </a:r>
            <a:endParaRPr lang="en-US" altLang="zh-TW" sz="3200" b="1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AutoNum type="arabicPeriod" startAt="2"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注意每個章節的分量，不要差異太大。</a:t>
            </a:r>
            <a:endParaRPr lang="en-US" altLang="zh-TW" sz="3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AutoNum type="arabicPeriod" startAt="2"/>
            </a:pPr>
            <a:r>
              <a:rPr lang="zh-TW" altLang="en-US" sz="3200" dirty="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rPr>
              <a:t>堅持、堅持、堅持到最後一刻。</a:t>
            </a:r>
            <a:endParaRPr lang="en-US" altLang="zh-TW" sz="3200" dirty="0" smtClean="0">
              <a:solidFill>
                <a:srgbClr val="0070C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8143932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000" dirty="0" smtClean="0"/>
              <a:t>  </a:t>
            </a:r>
            <a:r>
              <a:rPr lang="zh-TW" altLang="en-US" sz="4000" dirty="0" smtClean="0">
                <a:latin typeface="華康行書體" pitchFamily="49" charset="-120"/>
                <a:ea typeface="華康行書體" pitchFamily="49" charset="-120"/>
              </a:rPr>
              <a:t>電子書軟體  </a:t>
            </a:r>
            <a:r>
              <a:rPr lang="en-US" altLang="zh-TW" sz="4000" dirty="0" err="1" smtClean="0">
                <a:ea typeface="文鼎粗行楷" pitchFamily="49" charset="-120"/>
              </a:rPr>
              <a:t>FlippingBook</a:t>
            </a:r>
            <a:endParaRPr lang="en-US" altLang="zh-TW" sz="4000" dirty="0" smtClean="0">
              <a:ea typeface="文鼎粗行楷" pitchFamily="49" charset="-120"/>
            </a:endParaRPr>
          </a:p>
          <a:p>
            <a:pPr>
              <a:buNone/>
            </a:pPr>
            <a:endParaRPr lang="en-US" altLang="zh-TW" sz="4000" dirty="0" smtClean="0">
              <a:ea typeface="文鼎粗行楷" pitchFamily="49" charset="-120"/>
            </a:endParaRPr>
          </a:p>
          <a:p>
            <a:pPr>
              <a:buFont typeface="Arial" charset="0"/>
              <a:buChar char="•"/>
            </a:pPr>
            <a:r>
              <a:rPr lang="zh-TW" altLang="en-US" sz="4000" dirty="0" smtClean="0">
                <a:solidFill>
                  <a:srgbClr val="17A96E"/>
                </a:solidFill>
                <a:ea typeface="文鼎粗行楷" pitchFamily="49" charset="-120"/>
              </a:rPr>
              <a:t>試用版，最多只能</a:t>
            </a:r>
            <a:r>
              <a:rPr lang="en-US" altLang="zh-TW" sz="4000" dirty="0" smtClean="0">
                <a:solidFill>
                  <a:srgbClr val="17A96E"/>
                </a:solidFill>
                <a:ea typeface="文鼎粗行楷" pitchFamily="49" charset="-120"/>
              </a:rPr>
              <a:t>10</a:t>
            </a:r>
            <a:r>
              <a:rPr lang="zh-TW" altLang="en-US" sz="4000" dirty="0" smtClean="0">
                <a:solidFill>
                  <a:srgbClr val="17A96E"/>
                </a:solidFill>
                <a:ea typeface="文鼎粗行楷" pitchFamily="49" charset="-120"/>
              </a:rPr>
              <a:t>頁。</a:t>
            </a:r>
            <a:r>
              <a:rPr lang="en-US" altLang="zh-TW" sz="4000" dirty="0" smtClean="0">
                <a:solidFill>
                  <a:srgbClr val="17A96E"/>
                </a:solidFill>
                <a:ea typeface="文鼎粗行楷" pitchFamily="49" charset="-12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zh-TW" altLang="en-US" sz="4000" dirty="0" smtClean="0">
                <a:solidFill>
                  <a:srgbClr val="17A96E"/>
                </a:solidFill>
                <a:ea typeface="文鼎粗行楷" pitchFamily="49" charset="-120"/>
              </a:rPr>
              <a:t>下載網址：</a:t>
            </a:r>
            <a:r>
              <a:rPr lang="en-US" altLang="zh-TW" sz="3600" dirty="0" smtClean="0">
                <a:solidFill>
                  <a:srgbClr val="17A96E"/>
                </a:solidFill>
                <a:ea typeface="文鼎粗行楷" pitchFamily="49" charset="-120"/>
              </a:rPr>
              <a:t>http://flippingbook.com/</a:t>
            </a:r>
          </a:p>
          <a:p>
            <a:pPr>
              <a:buNone/>
            </a:pPr>
            <a:endParaRPr lang="zh-TW" altLang="en-US" sz="40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2285984" y="428604"/>
            <a:ext cx="46730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000" b="1" cap="sm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j-cs"/>
              </a:rPr>
              <a:t>故事轉換電子書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998</TotalTime>
  <Words>365</Words>
  <Application>Microsoft Office PowerPoint</Application>
  <PresentationFormat>如螢幕大小 (4:3)</PresentationFormat>
  <Paragraphs>51</Paragraphs>
  <Slides>7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壁窗</vt:lpstr>
      <vt:lpstr>   邁向作家之路 神奇的故事城堡  - 排版與製作電子書 -</vt:lpstr>
      <vt:lpstr>PowerPoint 簡報</vt:lpstr>
      <vt:lpstr>完整的作品規範(順序)</vt:lpstr>
      <vt:lpstr>內容排版</vt:lpstr>
      <vt:lpstr>PowerPoint 簡報</vt:lpstr>
      <vt:lpstr>重要提醒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cp:lastModifiedBy>teacher</cp:lastModifiedBy>
  <cp:revision>210</cp:revision>
  <dcterms:modified xsi:type="dcterms:W3CDTF">2016-03-16T02:13:34Z</dcterms:modified>
</cp:coreProperties>
</file>